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22.xml" ContentType="application/vnd.openxmlformats-officedocument.presentationml.slide+xml"/>
  <Override PartName="/ppt/slides/slide30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2.xml" ContentType="application/vnd.openxmlformats-officedocument.presentationml.slide+xml"/>
  <Override PartName="/ppt/theme/theme3.xml" ContentType="application/vnd.openxmlformats-officedocument.theme+xml"/>
  <Override PartName="/ppt/slideLayouts/slideLayout2.xml" ContentType="application/vnd.openxmlformats-officedocument.presentationml.slideLayout+xml"/>
  <Default Extension="png" ContentType="image/png"/>
  <Override PartName="/ppt/slides/slide23.xml" ContentType="application/vnd.openxmlformats-officedocument.presentationml.slide+xml"/>
  <Override PartName="/ppt/slides/slide31.xml" ContentType="application/vnd.openxmlformats-officedocument.presentationml.slide+xml"/>
  <Default Extension="gif" ContentType="image/gif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32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29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256" r:id="rId2"/>
    <p:sldId id="281" r:id="rId3"/>
    <p:sldId id="275" r:id="rId4"/>
    <p:sldId id="277" r:id="rId5"/>
    <p:sldId id="258" r:id="rId6"/>
    <p:sldId id="264" r:id="rId7"/>
    <p:sldId id="265" r:id="rId8"/>
    <p:sldId id="276" r:id="rId9"/>
    <p:sldId id="266" r:id="rId10"/>
    <p:sldId id="261" r:id="rId11"/>
    <p:sldId id="259" r:id="rId12"/>
    <p:sldId id="267" r:id="rId13"/>
    <p:sldId id="278" r:id="rId14"/>
    <p:sldId id="269" r:id="rId15"/>
    <p:sldId id="274" r:id="rId16"/>
    <p:sldId id="282" r:id="rId17"/>
    <p:sldId id="270" r:id="rId18"/>
    <p:sldId id="279" r:id="rId19"/>
    <p:sldId id="280" r:id="rId20"/>
    <p:sldId id="283" r:id="rId21"/>
    <p:sldId id="271" r:id="rId22"/>
    <p:sldId id="260" r:id="rId23"/>
    <p:sldId id="272" r:id="rId24"/>
    <p:sldId id="27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150" d="100"/>
          <a:sy n="150" d="100"/>
        </p:scale>
        <p:origin x="-125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handoutMaster" Target="handoutMasters/handoutMaster1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BB507C-6B92-EF4C-AD95-45A57F986957}" type="datetimeFigureOut">
              <a:rPr lang="en-US" smtClean="0"/>
              <a:pPr/>
              <a:t>8/15/11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C8575F-B715-084D-8263-D37FC758B37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782C81-3FE2-CF42-8E68-4FFF9466DE23}" type="datetimeFigureOut">
              <a:rPr lang="en-US" smtClean="0"/>
              <a:pPr/>
              <a:t>8/13/11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99587B-6BAE-E74B-9AD7-BAF2474F00E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4B51B37-1AC6-F94D-B4EC-DCB273755B92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C222-2AB6-0E46-86E3-746A8DEA06C6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0771C6E0-F9C4-324D-87C5-D3C12058DFA1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3865-6793-684D-A21F-7909BFA14D2B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64FC4-F79B-6F4B-A712-2AA16A137FFC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5014E-9A4A-A84E-AEE2-6AA286255609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BE09B-84D3-EA4F-ACB0-E00C646C0DA2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DB83F-3A0E-C448-AF10-EBF72B019160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7CE4A-6E0A-774A-8C20-DCC6503AE811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5FA6-2B20-814D-AF7D-C5577694868D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3EA16-B09E-7A44-96BE-CCBA2BEB6842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B67F136-7205-D84D-96AB-178568743FD8}" type="datetime1">
              <a:rPr lang="en-US" smtClean="0"/>
              <a:pPr/>
              <a:t>8/13/11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DECBEEC-DE7E-5442-AFC6-DAE389DFF0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Energy and the Economy</a:t>
            </a:r>
            <a:br>
              <a:rPr lang="en-US" dirty="0" smtClean="0"/>
            </a:br>
            <a:r>
              <a:rPr lang="en-US" dirty="0" smtClean="0"/>
              <a:t>Bumping against the Growth Ceiling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Gail Tverberg, August 13, 2011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We have all been taught that economic growth can continue forever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if economic growth really can’t continue forever?</a:t>
            </a:r>
          </a:p>
          <a:p>
            <a:r>
              <a:rPr lang="en-US" dirty="0" smtClean="0"/>
              <a:t>What if we really are growth hitting limits now?</a:t>
            </a:r>
          </a:p>
          <a:p>
            <a:r>
              <a:rPr lang="en-US" dirty="0" smtClean="0"/>
              <a:t>Where do we go from here, if we are hitting limits now?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Brief statement of problem: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en-US" dirty="0" smtClean="0"/>
              <a:t>We have an economy that needs growth</a:t>
            </a:r>
          </a:p>
          <a:p>
            <a:pPr marL="514350" indent="-514350">
              <a:buFont typeface="+mj-lt"/>
              <a:buAutoNum type="arabicParenR"/>
            </a:pPr>
            <a:endParaRPr lang="en-US" dirty="0" smtClean="0"/>
          </a:p>
          <a:p>
            <a:pPr marL="514350" indent="-514350">
              <a:buFont typeface="+mj-lt"/>
              <a:buAutoNum type="arabicParenR"/>
            </a:pPr>
            <a:endParaRPr lang="en-US" dirty="0" smtClean="0"/>
          </a:p>
          <a:p>
            <a:pPr marL="514350" indent="-514350">
              <a:buFont typeface="+mj-lt"/>
              <a:buAutoNum type="arabicParenR"/>
            </a:pPr>
            <a:endParaRPr lang="en-US" dirty="0" smtClean="0"/>
          </a:p>
          <a:p>
            <a:pPr marL="514350" indent="-514350">
              <a:buFont typeface="+mj-lt"/>
              <a:buAutoNum type="arabicParenR"/>
            </a:pPr>
            <a:endParaRPr lang="en-US" dirty="0" smtClean="0"/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We have limited oil supply that constricts growth</a:t>
            </a:r>
            <a:endParaRPr lang="en-US" dirty="0"/>
          </a:p>
        </p:txBody>
      </p:sp>
      <p:pic>
        <p:nvPicPr>
          <p:cNvPr id="6" name="Picture 5" descr="Economy up arr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9192" y="1691891"/>
            <a:ext cx="2570301" cy="1956816"/>
          </a:xfrm>
          <a:prstGeom prst="rect">
            <a:avLst/>
          </a:prstGeom>
        </p:spPr>
      </p:pic>
      <p:pic>
        <p:nvPicPr>
          <p:cNvPr id="7" name="Picture 6" descr="strangl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512" y="4197096"/>
            <a:ext cx="1920240" cy="1920240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Our Economy Needs Growth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World has used fossil fuels for 450 years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Helped create economic growth</a:t>
            </a:r>
          </a:p>
          <a:p>
            <a:r>
              <a:rPr lang="en-US" dirty="0" smtClean="0"/>
              <a:t>Helped create belief that economic growth will always continue</a:t>
            </a:r>
          </a:p>
          <a:p>
            <a:pPr lvl="1"/>
            <a:endParaRPr lang="en-US" dirty="0" smtClean="0"/>
          </a:p>
        </p:txBody>
      </p:sp>
      <p:pic>
        <p:nvPicPr>
          <p:cNvPr id="5" name="Picture 4" descr="Early fuel use wrigleyfig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2536" y="2660904"/>
            <a:ext cx="5302210" cy="349300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Our financial system depends on growth </a:t>
            </a:r>
            <a:endParaRPr lang="en-US" dirty="0"/>
          </a:p>
        </p:txBody>
      </p:sp>
      <p:pic>
        <p:nvPicPr>
          <p:cNvPr id="3" name="Picture 2" descr="Repaying Loans is Easy in a Growing Econom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40" y="1399032"/>
            <a:ext cx="7083407" cy="4059936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paying loans is difficult in shrinking econom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40" y="1152144"/>
            <a:ext cx="7250745" cy="436168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Reinhart and </a:t>
            </a:r>
            <a:r>
              <a:rPr lang="en-US" dirty="0" err="1" smtClean="0"/>
              <a:t>Rogoff</a:t>
            </a:r>
            <a:r>
              <a:rPr lang="en-US" dirty="0" smtClean="0"/>
              <a:t> looked at 800 years of repayment of sovereign debt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They report --</a:t>
            </a:r>
          </a:p>
          <a:p>
            <a:r>
              <a:rPr lang="en-US" dirty="0" smtClean="0"/>
              <a:t>“It is notable that the non-defaulters, by and large, are all hugely successful growth stories.” </a:t>
            </a:r>
          </a:p>
          <a:p>
            <a:r>
              <a:rPr lang="en-US" dirty="0" smtClean="0"/>
              <a:t>Countries that were growing could repay debt!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provides many benefits</a:t>
            </a:r>
            <a:endParaRPr lang="en-US" dirty="0"/>
          </a:p>
        </p:txBody>
      </p:sp>
      <p:pic>
        <p:nvPicPr>
          <p:cNvPr id="3" name="Picture 2" descr="ho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9888" y="1252728"/>
            <a:ext cx="2066544" cy="2066544"/>
          </a:xfrm>
          <a:prstGeom prst="rect">
            <a:avLst/>
          </a:prstGeom>
        </p:spPr>
      </p:pic>
      <p:pic>
        <p:nvPicPr>
          <p:cNvPr id="4" name="Picture 3" descr="stock_market_history_chart_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0056" y="1234440"/>
            <a:ext cx="2019448" cy="2011680"/>
          </a:xfrm>
          <a:prstGeom prst="rect">
            <a:avLst/>
          </a:prstGeom>
        </p:spPr>
      </p:pic>
      <p:pic>
        <p:nvPicPr>
          <p:cNvPr id="5" name="Picture 4" descr="200_JobsICO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2184" y="3767328"/>
            <a:ext cx="1971675" cy="1892808"/>
          </a:xfrm>
          <a:prstGeom prst="rect">
            <a:avLst/>
          </a:prstGeom>
        </p:spPr>
      </p:pic>
      <p:pic>
        <p:nvPicPr>
          <p:cNvPr id="6" name="Picture 5" descr="Dollar sign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7488" y="3813048"/>
            <a:ext cx="1883664" cy="18836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89888" y="3319272"/>
            <a:ext cx="1945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Rising home prices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047488" y="3319272"/>
            <a:ext cx="1918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Rising stock prices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920969" y="5706578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Rising employment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904259" y="5752744"/>
            <a:ext cx="2743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Rising taxes;</a:t>
            </a:r>
          </a:p>
          <a:p>
            <a:pPr algn="ctr"/>
            <a:r>
              <a:rPr lang="en-US" dirty="0" smtClean="0"/>
              <a:t>Rising church contributions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Use of fossil fuels allowed population to expand greatly</a:t>
            </a:r>
            <a:endParaRPr lang="en-US" dirty="0"/>
          </a:p>
        </p:txBody>
      </p:sp>
      <p:pic>
        <p:nvPicPr>
          <p:cNvPr id="4" name="Picture 3" descr="World Population and Fuel Use Growt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700" y="1422400"/>
            <a:ext cx="6578600" cy="4013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82700" y="5435600"/>
            <a:ext cx="62368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charset="0"/>
              </a:rPr>
              <a:t>Note:  Population from US Census Bureau website; fuel use from </a:t>
            </a:r>
          </a:p>
          <a:p>
            <a:r>
              <a:rPr lang="en-US" dirty="0" smtClean="0">
                <a:latin typeface="Gill Sans MT" charset="0"/>
              </a:rPr>
              <a:t>Energy Transitions: History,  Requirements, Prospects,  </a:t>
            </a:r>
          </a:p>
          <a:p>
            <a:r>
              <a:rPr lang="en-US" dirty="0" smtClean="0">
                <a:latin typeface="Gill Sans MT" charset="0"/>
              </a:rPr>
              <a:t>Appendix A by Vaclav </a:t>
            </a:r>
            <a:r>
              <a:rPr lang="en-US" dirty="0" err="1" smtClean="0">
                <a:latin typeface="Gill Sans MT" charset="0"/>
              </a:rPr>
              <a:t>Smil</a:t>
            </a:r>
            <a:r>
              <a:rPr lang="en-US" dirty="0" smtClean="0">
                <a:latin typeface="Gill Sans MT" charset="0"/>
              </a:rPr>
              <a:t>; </a:t>
            </a:r>
            <a:r>
              <a:rPr lang="en-US" dirty="0" err="1" smtClean="0">
                <a:latin typeface="Gill Sans MT" charset="0"/>
              </a:rPr>
              <a:t>Praeger</a:t>
            </a:r>
            <a:r>
              <a:rPr lang="en-US" dirty="0" smtClean="0">
                <a:latin typeface="Gill Sans MT" charset="0"/>
              </a:rPr>
              <a:t>, 2010.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few of oil’s many uses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Fertilizer</a:t>
            </a:r>
          </a:p>
          <a:p>
            <a:r>
              <a:rPr lang="en-US" dirty="0" smtClean="0"/>
              <a:t>Pesticides </a:t>
            </a:r>
          </a:p>
          <a:p>
            <a:r>
              <a:rPr lang="en-US" dirty="0" smtClean="0"/>
              <a:t>Herbicides</a:t>
            </a:r>
          </a:p>
          <a:p>
            <a:r>
              <a:rPr lang="en-US" dirty="0" smtClean="0"/>
              <a:t>Diesel for tractors</a:t>
            </a:r>
          </a:p>
          <a:p>
            <a:r>
              <a:rPr lang="en-US" dirty="0" smtClean="0"/>
              <a:t>Fast transport to market</a:t>
            </a:r>
          </a:p>
          <a:p>
            <a:r>
              <a:rPr lang="en-US" dirty="0" smtClean="0"/>
              <a:t>Diesel for irrigation</a:t>
            </a:r>
          </a:p>
          <a:p>
            <a:r>
              <a:rPr lang="en-US" dirty="0" smtClean="0"/>
              <a:t>Fuel for refrigeration</a:t>
            </a:r>
          </a:p>
          <a:p>
            <a:r>
              <a:rPr lang="en-US" dirty="0" smtClean="0"/>
              <a:t>Asphalt for roads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Medicines</a:t>
            </a:r>
          </a:p>
          <a:p>
            <a:r>
              <a:rPr lang="en-US" dirty="0" smtClean="0"/>
              <a:t>Plastics</a:t>
            </a:r>
          </a:p>
          <a:p>
            <a:r>
              <a:rPr lang="en-US" dirty="0" smtClean="0"/>
              <a:t>Gasoline</a:t>
            </a:r>
          </a:p>
          <a:p>
            <a:r>
              <a:rPr lang="en-US" dirty="0" smtClean="0"/>
              <a:t>Synthetic cloth</a:t>
            </a:r>
          </a:p>
          <a:p>
            <a:r>
              <a:rPr lang="en-US" dirty="0" smtClean="0"/>
              <a:t>Building materials</a:t>
            </a:r>
          </a:p>
          <a:p>
            <a:r>
              <a:rPr lang="en-US" dirty="0" smtClean="0"/>
              <a:t>Easier metal extraction and working</a:t>
            </a:r>
          </a:p>
          <a:p>
            <a:r>
              <a:rPr lang="en-US" dirty="0" smtClean="0"/>
              <a:t>Diesel for earth movers</a:t>
            </a:r>
          </a:p>
          <a:p>
            <a:endParaRPr lang="en-US" dirty="0"/>
          </a:p>
        </p:txBody>
      </p:sp>
      <p:pic>
        <p:nvPicPr>
          <p:cNvPr id="7" name="Picture 6" descr="Food Us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496" y="1252728"/>
            <a:ext cx="4047474" cy="694898"/>
          </a:xfrm>
          <a:prstGeom prst="rect">
            <a:avLst/>
          </a:prstGeom>
        </p:spPr>
      </p:pic>
      <p:pic>
        <p:nvPicPr>
          <p:cNvPr id="8" name="Picture 7" descr="Other us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6592" y="1252728"/>
            <a:ext cx="4053570" cy="694898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Economic decline leads to many bad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Many debt defaults</a:t>
            </a:r>
          </a:p>
          <a:p>
            <a:r>
              <a:rPr lang="en-US" dirty="0" smtClean="0"/>
              <a:t>Declining home prices</a:t>
            </a:r>
          </a:p>
          <a:p>
            <a:r>
              <a:rPr lang="en-US" dirty="0" smtClean="0"/>
              <a:t>Fewer people employed</a:t>
            </a:r>
          </a:p>
          <a:p>
            <a:r>
              <a:rPr lang="en-US" dirty="0" smtClean="0"/>
              <a:t>Declining tax revenue; rising unemployment claims</a:t>
            </a:r>
          </a:p>
          <a:p>
            <a:r>
              <a:rPr lang="en-US" dirty="0" smtClean="0"/>
              <a:t>Declining stock market</a:t>
            </a:r>
          </a:p>
          <a:p>
            <a:r>
              <a:rPr lang="en-US" dirty="0" smtClean="0"/>
              <a:t>Declining church contributions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Limited oil supply is constricting economic growth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Oil production is no longer responsive to rising price  </a:t>
            </a:r>
            <a:endParaRPr lang="en-US" dirty="0"/>
          </a:p>
        </p:txBody>
      </p:sp>
      <p:pic>
        <p:nvPicPr>
          <p:cNvPr id="4" name="Content Placeholder 3" descr="opec-non-opec-oil-brent-price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l="-183" r="-183"/>
          <a:stretch>
            <a:fillRect/>
          </a:stretch>
        </p:blipFill>
        <p:spPr>
          <a:xfrm>
            <a:off x="1280160" y="1947672"/>
            <a:ext cx="6553200" cy="3931920"/>
          </a:xfrm>
        </p:spPr>
      </p:pic>
      <p:sp>
        <p:nvSpPr>
          <p:cNvPr id="5" name="TextBox 4"/>
          <p:cNvSpPr txBox="1"/>
          <p:nvPr/>
        </p:nvSpPr>
        <p:spPr>
          <a:xfrm>
            <a:off x="1260418" y="5824407"/>
            <a:ext cx="6083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Note: “Crude and Condensate” oil amounts. Based on EIA data.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261872" y="1517904"/>
            <a:ext cx="64974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/>
              <a:t>World oil production has been pretty much level since 2005! </a:t>
            </a:r>
            <a:endParaRPr lang="en-US" sz="2000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huge amount of oil is available re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480" y="1591056"/>
            <a:ext cx="5813183" cy="4315968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can this happen?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But in practice there are huge obstacles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Cheap oil is mostly gone</a:t>
            </a:r>
          </a:p>
          <a:p>
            <a:r>
              <a:rPr lang="en-US" dirty="0" smtClean="0"/>
              <a:t>Expensive oil seems to cause recession</a:t>
            </a:r>
          </a:p>
          <a:p>
            <a:pPr lvl="1"/>
            <a:r>
              <a:rPr lang="en-US" dirty="0" smtClean="0"/>
              <a:t>James Hamilton: 10 out of 11 most recent recessions followed oil price spikes</a:t>
            </a:r>
          </a:p>
          <a:p>
            <a:r>
              <a:rPr lang="en-US" dirty="0" smtClean="0"/>
              <a:t>Major investment needs to be made, well in advance of when oil is needed  </a:t>
            </a:r>
          </a:p>
          <a:p>
            <a:r>
              <a:rPr lang="en-US" dirty="0" smtClean="0"/>
              <a:t>Prices haven’t been high enough, long enough, to support huge investment needed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Leveling of world oil supply is not entirely unexpected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Oil production in many countries has started to decline</a:t>
            </a:r>
          </a:p>
          <a:p>
            <a:endParaRPr lang="en-US" dirty="0"/>
          </a:p>
        </p:txBody>
      </p:sp>
      <p:pic>
        <p:nvPicPr>
          <p:cNvPr id="7" name="Picture 6" descr="US Oil production began to decline in 197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016" y="2048256"/>
            <a:ext cx="6423802" cy="3867912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uropean crude oi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3961" y="219609"/>
            <a:ext cx="4596078" cy="2767400"/>
          </a:xfrm>
          <a:prstGeom prst="rect">
            <a:avLst/>
          </a:prstGeom>
        </p:spPr>
      </p:pic>
      <p:pic>
        <p:nvPicPr>
          <p:cNvPr id="3" name="Picture 2" descr="Mexican crude oil producion B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961" y="3494644"/>
            <a:ext cx="4589982" cy="27674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Part of our problem is that China, India, etc. are consuming more of the oil</a:t>
            </a:r>
            <a:endParaRPr lang="en-US" dirty="0"/>
          </a:p>
        </p:txBody>
      </p:sp>
      <p:pic>
        <p:nvPicPr>
          <p:cNvPr id="5" name="Picture 4" descr="Developed countries as % of world produc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288" y="1627632"/>
            <a:ext cx="6885536" cy="415137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An economy without enough oil stops growing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Food prices tend to rise with oil prices</a:t>
            </a:r>
            <a:endParaRPr lang="en-US" dirty="0"/>
          </a:p>
        </p:txBody>
      </p:sp>
      <p:pic>
        <p:nvPicPr>
          <p:cNvPr id="4" name="Content Placeholder 3" descr="World food index and Brent oil price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l="-112" r="-112"/>
          <a:stretch>
            <a:fillRect/>
          </a:stretch>
        </p:blipFill>
        <p:spPr>
          <a:xfrm>
            <a:off x="822960" y="1399032"/>
            <a:ext cx="7315200" cy="4389120"/>
          </a:xfr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History shows a close tie between world economic growth and oil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Hirsch - World Oil Growth GDP Growt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760" y="1417320"/>
            <a:ext cx="5969335" cy="37581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93578" y="5537960"/>
            <a:ext cx="69813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Robert L Hirsch. Mitigation of maximum world oil production:  </a:t>
            </a:r>
          </a:p>
          <a:p>
            <a:r>
              <a:rPr lang="en-US" dirty="0" smtClean="0"/>
              <a:t>Shortage scenarios.  Energy Policy 2008 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If oil shortage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Food and oil prices rise</a:t>
            </a:r>
          </a:p>
          <a:p>
            <a:r>
              <a:rPr lang="en-US" dirty="0" smtClean="0"/>
              <a:t>People’s incomes don’t rise</a:t>
            </a:r>
          </a:p>
          <a:p>
            <a:r>
              <a:rPr lang="en-US" dirty="0" smtClean="0"/>
              <a:t>People cut back on discretionary goods</a:t>
            </a:r>
          </a:p>
          <a:p>
            <a:r>
              <a:rPr lang="en-US" dirty="0" smtClean="0"/>
              <a:t>Debt defaults rise</a:t>
            </a:r>
          </a:p>
          <a:p>
            <a:r>
              <a:rPr lang="en-US" dirty="0" smtClean="0"/>
              <a:t>Result: Recession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Shrinkage of economy is like making a smaller recipe batch</a:t>
            </a:r>
            <a:endParaRPr lang="en-US" dirty="0"/>
          </a:p>
        </p:txBody>
      </p:sp>
      <p:pic>
        <p:nvPicPr>
          <p:cNvPr id="4" name="Picture 3" descr="Societal reci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9152" y="1536192"/>
            <a:ext cx="4531079" cy="434340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happens after an economy hits the ceiling?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 one thing, oil prices keep spiking 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Recession hits and continues on the down slope</a:t>
            </a:r>
          </a:p>
          <a:p>
            <a:r>
              <a:rPr lang="en-US" dirty="0" smtClean="0"/>
              <a:t>Looks like we are heading into a recession again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West Texas Intermediate Spot Pric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112" y="2358016"/>
            <a:ext cx="7541308" cy="307238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For another, non-government debt starts to decline, and governmental debt soars!</a:t>
            </a:r>
            <a:endParaRPr lang="en-US" dirty="0"/>
          </a:p>
        </p:txBody>
      </p:sp>
      <p:pic>
        <p:nvPicPr>
          <p:cNvPr id="3" name="Picture 2" descr="United States Debt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456" y="1682496"/>
            <a:ext cx="6422760" cy="385876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We don’t know for sure how this all ends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Some views are that this will end badly</a:t>
            </a:r>
          </a:p>
          <a:p>
            <a:r>
              <a:rPr lang="en-US" dirty="0" smtClean="0"/>
              <a:t>Not too different from throwing a ball up and hitting the ceiling</a:t>
            </a:r>
          </a:p>
          <a:p>
            <a:endParaRPr lang="en-US" dirty="0"/>
          </a:p>
        </p:txBody>
      </p:sp>
      <p:pic>
        <p:nvPicPr>
          <p:cNvPr id="4" name="Picture 3" descr="Paul_Chefurka_Overshoo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4096" y="2980944"/>
            <a:ext cx="3179158" cy="3008376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Alternate energy sources are too little, too late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Biofuels</a:t>
            </a:r>
            <a:r>
              <a:rPr lang="en-US" dirty="0" smtClean="0"/>
              <a:t> amounted to 4.4% of US petroleum consumption in 2009</a:t>
            </a:r>
          </a:p>
          <a:p>
            <a:r>
              <a:rPr lang="en-US" dirty="0" smtClean="0"/>
              <a:t>Most mitigations are electric</a:t>
            </a:r>
          </a:p>
          <a:p>
            <a:pPr lvl="1"/>
            <a:r>
              <a:rPr lang="en-US" dirty="0" smtClean="0"/>
              <a:t>Don’t directly help oil problem – also small in total  </a:t>
            </a:r>
            <a:endParaRPr lang="en-US" dirty="0"/>
          </a:p>
        </p:txBody>
      </p:sp>
      <p:pic>
        <p:nvPicPr>
          <p:cNvPr id="4" name="Picture 3" descr="United States Electricity Genera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096" y="2962656"/>
            <a:ext cx="5357374" cy="3218688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Where do we go from here?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Take one day at a time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to expect</a:t>
            </a:r>
          </a:p>
          <a:p>
            <a:pPr lvl="1"/>
            <a:r>
              <a:rPr lang="en-US" dirty="0" smtClean="0"/>
              <a:t>Another recession, probably severe</a:t>
            </a:r>
          </a:p>
          <a:p>
            <a:pPr lvl="1"/>
            <a:r>
              <a:rPr lang="en-US" dirty="0" smtClean="0"/>
              <a:t>More layoffs</a:t>
            </a:r>
          </a:p>
          <a:p>
            <a:pPr lvl="1"/>
            <a:r>
              <a:rPr lang="en-US" dirty="0" smtClean="0"/>
              <a:t>Huge governmental problems</a:t>
            </a:r>
          </a:p>
          <a:p>
            <a:pPr lvl="1"/>
            <a:r>
              <a:rPr lang="en-US" dirty="0" smtClean="0"/>
              <a:t>Possible cutback in government programs</a:t>
            </a:r>
          </a:p>
          <a:p>
            <a:pPr lvl="2"/>
            <a:r>
              <a:rPr lang="en-US" dirty="0" smtClean="0"/>
              <a:t>More hungry people</a:t>
            </a:r>
          </a:p>
          <a:p>
            <a:pPr lvl="2"/>
            <a:r>
              <a:rPr lang="en-US" dirty="0" smtClean="0"/>
              <a:t>Possibly even nearby riots</a:t>
            </a:r>
          </a:p>
          <a:p>
            <a:pPr lvl="1"/>
            <a:r>
              <a:rPr lang="en-US" dirty="0" smtClean="0"/>
              <a:t>Most every congregation will have similar circumstances</a:t>
            </a:r>
          </a:p>
          <a:p>
            <a:pPr lvl="2"/>
            <a:r>
              <a:rPr lang="en-US" dirty="0" smtClean="0"/>
              <a:t>Many will need to choose between debt repayment and staff</a:t>
            </a:r>
          </a:p>
          <a:p>
            <a:pPr lvl="2"/>
            <a:r>
              <a:rPr lang="en-US" dirty="0" smtClean="0"/>
              <a:t>Long-term health of banks/insurance companies holding debt is doubtful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few thoughts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BEEC-DE7E-5442-AFC6-DAE389DFF0AB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Do what we can today</a:t>
            </a:r>
          </a:p>
          <a:p>
            <a:pPr lvl="1"/>
            <a:r>
              <a:rPr lang="en-US" dirty="0" smtClean="0"/>
              <a:t>Count our blessings!</a:t>
            </a:r>
          </a:p>
          <a:p>
            <a:r>
              <a:rPr lang="en-US" dirty="0" smtClean="0"/>
              <a:t>No real solutions</a:t>
            </a:r>
          </a:p>
          <a:p>
            <a:pPr lvl="1"/>
            <a:r>
              <a:rPr lang="en-US" dirty="0" smtClean="0"/>
              <a:t>Keep some water and food on hand</a:t>
            </a:r>
          </a:p>
          <a:p>
            <a:pPr lvl="1"/>
            <a:r>
              <a:rPr lang="en-US" dirty="0" smtClean="0"/>
              <a:t>Don’t count on always having electricity</a:t>
            </a:r>
          </a:p>
          <a:p>
            <a:pPr lvl="1"/>
            <a:r>
              <a:rPr lang="en-US" dirty="0" smtClean="0"/>
              <a:t>Gardening makes people feel like they are doing something</a:t>
            </a:r>
          </a:p>
          <a:p>
            <a:r>
              <a:rPr lang="en-US" dirty="0" smtClean="0"/>
              <a:t>Don’t count on paper investments</a:t>
            </a:r>
          </a:p>
          <a:p>
            <a:r>
              <a:rPr lang="en-US" dirty="0" smtClean="0"/>
              <a:t>High population is an issue – smaller families?</a:t>
            </a:r>
          </a:p>
          <a:p>
            <a:r>
              <a:rPr lang="en-US" dirty="0" smtClean="0"/>
              <a:t>Need</a:t>
            </a:r>
            <a:r>
              <a:rPr lang="en-US" dirty="0" smtClean="0"/>
              <a:t> help finding the </a:t>
            </a:r>
            <a:r>
              <a:rPr lang="en-US" dirty="0" smtClean="0"/>
              <a:t>right way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w limited global oil supply may affect climate change polici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ＭＳ 明朝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How limited global oil supply may affect climate change policies.thmx</Template>
  <TotalTime>7714</TotalTime>
  <Words>782</Words>
  <Application>Microsoft Macintosh PowerPoint</Application>
  <PresentationFormat>On-screen Show (4:3)</PresentationFormat>
  <Paragraphs>159</Paragraphs>
  <Slides>32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How limited global oil supply may affect climate change policies</vt:lpstr>
      <vt:lpstr>Energy and the Economy Bumping against the Growth Ceiling</vt:lpstr>
      <vt:lpstr>We have all been taught that economic growth can continue forever</vt:lpstr>
      <vt:lpstr>Brief statement of problem:</vt:lpstr>
      <vt:lpstr>Our Economy Needs Growth</vt:lpstr>
      <vt:lpstr>World has used fossil fuels for 450 years</vt:lpstr>
      <vt:lpstr>Our financial system depends on growth </vt:lpstr>
      <vt:lpstr>Slide 7</vt:lpstr>
      <vt:lpstr>Reinhart and Rogoff looked at 800 years of repayment of sovereign debt </vt:lpstr>
      <vt:lpstr>Growth provides many benefits</vt:lpstr>
      <vt:lpstr>Use of fossil fuels allowed population to expand greatly</vt:lpstr>
      <vt:lpstr>A few of oil’s many uses</vt:lpstr>
      <vt:lpstr>Economic decline leads to many bad outcomes</vt:lpstr>
      <vt:lpstr>Limited oil supply is constricting economic growth</vt:lpstr>
      <vt:lpstr>Oil production is no longer responsive to rising price  </vt:lpstr>
      <vt:lpstr>How can this happen?</vt:lpstr>
      <vt:lpstr>But in practice there are huge obstacles</vt:lpstr>
      <vt:lpstr>Leveling of world oil supply is not entirely unexpected</vt:lpstr>
      <vt:lpstr>Slide 18</vt:lpstr>
      <vt:lpstr>Part of our problem is that China, India, etc. are consuming more of the oil</vt:lpstr>
      <vt:lpstr>An economy without enough oil stops growing</vt:lpstr>
      <vt:lpstr>Food prices tend to rise with oil prices</vt:lpstr>
      <vt:lpstr>History shows a close tie between world economic growth and oil growth</vt:lpstr>
      <vt:lpstr>If oil shortage</vt:lpstr>
      <vt:lpstr>Shrinkage of economy is like making a smaller recipe batch</vt:lpstr>
      <vt:lpstr>What happens after an economy hits the ceiling?</vt:lpstr>
      <vt:lpstr>For one thing, oil prices keep spiking up</vt:lpstr>
      <vt:lpstr>For another, non-government debt starts to decline, and governmental debt soars!</vt:lpstr>
      <vt:lpstr>We don’t know for sure how this all ends</vt:lpstr>
      <vt:lpstr>Alternate energy sources are too little, too late</vt:lpstr>
      <vt:lpstr>Where do we go from here?</vt:lpstr>
      <vt:lpstr>Take one day at a time</vt:lpstr>
      <vt:lpstr>A few thoughts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Headed for an Even-Worse Recession</dc:title>
  <dc:creator>Gail Tverberg</dc:creator>
  <cp:lastModifiedBy>Gail Tverberg</cp:lastModifiedBy>
  <cp:revision>10</cp:revision>
  <cp:lastPrinted>2011-08-15T18:21:03Z</cp:lastPrinted>
  <dcterms:created xsi:type="dcterms:W3CDTF">2011-08-14T01:25:47Z</dcterms:created>
  <dcterms:modified xsi:type="dcterms:W3CDTF">2011-08-15T21:42:24Z</dcterms:modified>
</cp:coreProperties>
</file>